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8" r:id="rId4"/>
    <p:sldId id="259" r:id="rId5"/>
    <p:sldId id="269" r:id="rId6"/>
    <p:sldId id="266" r:id="rId7"/>
    <p:sldId id="270" r:id="rId8"/>
    <p:sldId id="267" r:id="rId9"/>
    <p:sldId id="27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79986"/>
    <a:srgbClr val="FFD85B"/>
    <a:srgbClr val="B5E5DC"/>
    <a:srgbClr val="D1EFE9"/>
    <a:srgbClr val="F5B73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1" d="100"/>
          <a:sy n="61" d="100"/>
        </p:scale>
        <p:origin x="-91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3D0F-AD48-460E-8623-B273F319A8D2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A78-E242-4AE4-8D80-7A1589F3F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3463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3D0F-AD48-460E-8623-B273F319A8D2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A78-E242-4AE4-8D80-7A1589F3F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6383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3D0F-AD48-460E-8623-B273F319A8D2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A78-E242-4AE4-8D80-7A1589F3F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5843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3D0F-AD48-460E-8623-B273F319A8D2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A78-E242-4AE4-8D80-7A1589F3F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8499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3D0F-AD48-460E-8623-B273F319A8D2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A78-E242-4AE4-8D80-7A1589F3F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4004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3D0F-AD48-460E-8623-B273F319A8D2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A78-E242-4AE4-8D80-7A1589F3F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4219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3D0F-AD48-460E-8623-B273F319A8D2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A78-E242-4AE4-8D80-7A1589F3F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8582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3D0F-AD48-460E-8623-B273F319A8D2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A78-E242-4AE4-8D80-7A1589F3F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6341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3D0F-AD48-460E-8623-B273F319A8D2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A78-E242-4AE4-8D80-7A1589F3F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4556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3D0F-AD48-460E-8623-B273F319A8D2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A78-E242-4AE4-8D80-7A1589F3F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4666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3D0F-AD48-460E-8623-B273F319A8D2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BA78-E242-4AE4-8D80-7A1589F3F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3338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33D0F-AD48-460E-8623-B273F319A8D2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9BA78-E242-4AE4-8D80-7A1589F3F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040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E7Fv6-G5y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yandex.ru/video/preview/3798872788547272104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v-rTe0Gl8vU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https://cdn.culture.ru/images/e0fd9866-66e2-5a53-971f-92232d19532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7731" y="-20287"/>
            <a:ext cx="2987196" cy="245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s://cdn.culture.ru/images/e0fd9866-66e2-5a53-971f-92232d19532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30646" y="0"/>
            <a:ext cx="3461354" cy="2844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cdn.culture.ru/images/e0fd9866-66e2-5a53-971f-92232d19532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9224" y="3854531"/>
            <a:ext cx="3584322" cy="2945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cdn.culture.ru/images/e0fd9866-66e2-5a53-971f-92232d19532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70350" y="3784884"/>
            <a:ext cx="3706177" cy="3045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s://cdn.culture.ru/images/e0fd9866-66e2-5a53-971f-92232d19532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71538" y="3811756"/>
            <a:ext cx="3456386" cy="284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cdn.culture.ru/images/e0fd9866-66e2-5a53-971f-92232d19532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9360"/>
            <a:ext cx="2987196" cy="245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83403" y="708825"/>
            <a:ext cx="10647336" cy="55989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09247" y="783347"/>
            <a:ext cx="7750577" cy="1246931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Bookman Old Style" pitchFamily="18" charset="0"/>
                <a:ea typeface="Cambria" panose="02040503050406030204" pitchFamily="18" charset="0"/>
              </a:rPr>
              <a:t>Муниципальное бюджетное учреждение дополнительного образования «Дом детского творчества» муниципального образования «Лениногорский муниципальный район» Республики Татарстан</a:t>
            </a:r>
            <a:endParaRPr lang="ru-RU" sz="1800" dirty="0">
              <a:latin typeface="Bookman Old Style" pitchFamily="18" charset="0"/>
              <a:ea typeface="Cambria" panose="0204050305040603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07769" y="2477898"/>
            <a:ext cx="7981628" cy="2698535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Педагогический кейс по обучению детей безопасному поведению на дороге</a:t>
            </a:r>
            <a:endParaRPr lang="ru-RU" sz="2800" b="1" dirty="0" smtClean="0">
              <a:solidFill>
                <a:srgbClr val="002060"/>
              </a:solidFill>
              <a:latin typeface="Bookman Old Style" pitchFamily="18" charset="0"/>
              <a:ea typeface="Cambria" panose="02040503050406030204" pitchFamily="18" charset="0"/>
            </a:endParaRPr>
          </a:p>
          <a:p>
            <a:pPr indent="1879600" algn="r">
              <a:tabLst>
                <a:tab pos="8699500" algn="l"/>
              </a:tabLst>
            </a:pPr>
            <a:endParaRPr lang="ru-RU" sz="1900" dirty="0" smtClean="0">
              <a:latin typeface="Bookman Old Style" pitchFamily="18" charset="0"/>
              <a:ea typeface="Cambria" panose="02040503050406030204" pitchFamily="18" charset="0"/>
            </a:endParaRPr>
          </a:p>
          <a:p>
            <a:pPr indent="1879600" algn="r">
              <a:tabLst>
                <a:tab pos="8699500" algn="l"/>
              </a:tabLst>
            </a:pPr>
            <a:r>
              <a:rPr lang="ru-RU" sz="1900" dirty="0" smtClean="0">
                <a:latin typeface="Bookman Old Style" pitchFamily="18" charset="0"/>
                <a:ea typeface="Cambria" panose="02040503050406030204" pitchFamily="18" charset="0"/>
              </a:rPr>
              <a:t>разработала: </a:t>
            </a:r>
          </a:p>
          <a:p>
            <a:pPr indent="1879600" algn="r">
              <a:tabLst>
                <a:tab pos="8699500" algn="l"/>
              </a:tabLst>
            </a:pPr>
            <a:r>
              <a:rPr lang="ru-RU" sz="1900" dirty="0" smtClean="0">
                <a:latin typeface="Bookman Old Style" pitchFamily="18" charset="0"/>
                <a:ea typeface="Cambria" panose="02040503050406030204" pitchFamily="18" charset="0"/>
              </a:rPr>
              <a:t>педагог дополнительного образования Артамонова Людмила Анатольевна</a:t>
            </a:r>
            <a:endParaRPr lang="ru-RU" sz="1900" dirty="0">
              <a:latin typeface="Bookman Old Style" pitchFamily="18" charset="0"/>
              <a:ea typeface="Cambria" panose="02040503050406030204" pitchFamily="18" charset="0"/>
            </a:endParaRPr>
          </a:p>
          <a:p>
            <a:endParaRPr lang="ru-RU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u-RU" sz="13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57907" y="5707576"/>
            <a:ext cx="3650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Bookman Old Style" pitchFamily="18" charset="0"/>
                <a:ea typeface="Cambria" panose="02040503050406030204" pitchFamily="18" charset="0"/>
                <a:cs typeface="+mj-cs"/>
              </a:rPr>
              <a:t>город Лениногорск,  2024 год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49464" y="712862"/>
            <a:ext cx="488536" cy="1102882"/>
          </a:xfrm>
          <a:prstGeom prst="rect">
            <a:avLst/>
          </a:prstGeom>
          <a:solidFill>
            <a:srgbClr val="F5B73B"/>
          </a:solidFill>
          <a:ln>
            <a:solidFill>
              <a:srgbClr val="F5B7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709302" y="708826"/>
            <a:ext cx="471444" cy="4434063"/>
          </a:xfrm>
          <a:prstGeom prst="rect">
            <a:avLst/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636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6914" y="309966"/>
            <a:ext cx="11110801" cy="6196341"/>
          </a:xfrm>
          <a:prstGeom prst="rect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776" y="1122057"/>
            <a:ext cx="2870348" cy="3388017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1269445" y="1414223"/>
            <a:ext cx="18430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Cambria" panose="02040503050406030204" pitchFamily="18" charset="0"/>
                <a:ea typeface="Cambria" panose="02040503050406030204" pitchFamily="18" charset="0"/>
              </a:rPr>
              <a:t>Введение</a:t>
            </a:r>
            <a:endParaRPr lang="ru-R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ru-R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1" name="Рамка 30"/>
          <p:cNvSpPr/>
          <p:nvPr/>
        </p:nvSpPr>
        <p:spPr>
          <a:xfrm>
            <a:off x="379000" y="217170"/>
            <a:ext cx="908842" cy="840364"/>
          </a:xfrm>
          <a:prstGeom prst="frame">
            <a:avLst>
              <a:gd name="adj1" fmla="val 3240"/>
            </a:avLst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2" name="Рамка 31"/>
          <p:cNvSpPr/>
          <p:nvPr/>
        </p:nvSpPr>
        <p:spPr>
          <a:xfrm>
            <a:off x="856549" y="788570"/>
            <a:ext cx="908842" cy="840364"/>
          </a:xfrm>
          <a:prstGeom prst="frame">
            <a:avLst>
              <a:gd name="adj1" fmla="val 3240"/>
            </a:avLst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Рамка 32"/>
          <p:cNvSpPr/>
          <p:nvPr/>
        </p:nvSpPr>
        <p:spPr>
          <a:xfrm>
            <a:off x="11118416" y="5928356"/>
            <a:ext cx="908842" cy="840364"/>
          </a:xfrm>
          <a:prstGeom prst="frame">
            <a:avLst>
              <a:gd name="adj1" fmla="val 3240"/>
            </a:avLst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Рамка 33"/>
          <p:cNvSpPr/>
          <p:nvPr/>
        </p:nvSpPr>
        <p:spPr>
          <a:xfrm flipH="1">
            <a:off x="11274331" y="5328552"/>
            <a:ext cx="917669" cy="868819"/>
          </a:xfrm>
          <a:prstGeom prst="frame">
            <a:avLst>
              <a:gd name="adj1" fmla="val 3240"/>
            </a:avLst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17530" y="1100380"/>
            <a:ext cx="7472245" cy="527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rgbClr val="002060"/>
                </a:solidFill>
              </a:rPr>
              <a:t>Проблема дорожно-транспортных происшествий в России по своим масштабам и тяжести травм имеет все признаки национальной катастрофы. Особую тревогу вызывает ситуация с детским дорожно-транспортным травматизмом. Причиной дорожно-транспортных происшествий чаще всего являются сами дети. Приводит к этому незнание правил дорожного движения, пренебрежение ими, отсутствие навыков поведения на дороге, а также безучастное отношение взрослых к поведению детей на дороге.</a:t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 smtClean="0">
              <a:solidFill>
                <a:srgbClr val="002060"/>
              </a:solidFill>
            </a:endParaRPr>
          </a:p>
          <a:p>
            <a:pPr algn="just"/>
            <a:r>
              <a:rPr lang="ru-RU" dirty="0" smtClean="0">
                <a:solidFill>
                  <a:srgbClr val="002060"/>
                </a:solidFill>
              </a:rPr>
              <a:t>Воспитание безопасного поведения у детей — одна из важнейших задач образовательных учреждений. Ребёнок становится пешеходом значительно раньше, чем он по своим знаниям, усилиям, развитию становится к этому подготовленным. Именно поэтому на занятиях в объединении  «ЮИД» дети совместно с педагогом решают дорожные ситуации. Что  позволяет получить систематизированную информацию о безопасном поведении на улице и приобрести необходимые навыки такого поведения.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2" name="Рамка 41"/>
          <p:cNvSpPr/>
          <p:nvPr/>
        </p:nvSpPr>
        <p:spPr>
          <a:xfrm>
            <a:off x="455628" y="1192306"/>
            <a:ext cx="770709" cy="808363"/>
          </a:xfrm>
          <a:prstGeom prst="frame">
            <a:avLst>
              <a:gd name="adj1" fmla="val 3240"/>
            </a:avLst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t="-553" r="-707"/>
          <a:stretch/>
        </p:blipFill>
        <p:spPr>
          <a:xfrm rot="19572826" flipH="1">
            <a:off x="3739424" y="1147359"/>
            <a:ext cx="618813" cy="750060"/>
          </a:xfrm>
          <a:prstGeom prst="rect">
            <a:avLst/>
          </a:prstGeom>
        </p:spPr>
      </p:pic>
      <p:pic>
        <p:nvPicPr>
          <p:cNvPr id="36" name="Picture 2" descr="https://cdn.culture.ru/images/e0fd9866-66e2-5a53-971f-92232d19532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2342" y="2443889"/>
            <a:ext cx="2050398" cy="1684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5706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6914" y="309966"/>
            <a:ext cx="11110801" cy="6196341"/>
          </a:xfrm>
          <a:prstGeom prst="rect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Рамка 30"/>
          <p:cNvSpPr/>
          <p:nvPr/>
        </p:nvSpPr>
        <p:spPr>
          <a:xfrm>
            <a:off x="379000" y="217170"/>
            <a:ext cx="908842" cy="840364"/>
          </a:xfrm>
          <a:prstGeom prst="frame">
            <a:avLst>
              <a:gd name="adj1" fmla="val 3240"/>
            </a:avLst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2" name="Рамка 31"/>
          <p:cNvSpPr/>
          <p:nvPr/>
        </p:nvSpPr>
        <p:spPr>
          <a:xfrm>
            <a:off x="856549" y="788570"/>
            <a:ext cx="908842" cy="840364"/>
          </a:xfrm>
          <a:prstGeom prst="frame">
            <a:avLst>
              <a:gd name="adj1" fmla="val 3240"/>
            </a:avLst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Рамка 32"/>
          <p:cNvSpPr/>
          <p:nvPr/>
        </p:nvSpPr>
        <p:spPr>
          <a:xfrm>
            <a:off x="11118416" y="5928356"/>
            <a:ext cx="908842" cy="840364"/>
          </a:xfrm>
          <a:prstGeom prst="frame">
            <a:avLst>
              <a:gd name="adj1" fmla="val 3240"/>
            </a:avLst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Рамка 33"/>
          <p:cNvSpPr/>
          <p:nvPr/>
        </p:nvSpPr>
        <p:spPr>
          <a:xfrm flipH="1">
            <a:off x="11274331" y="5328552"/>
            <a:ext cx="917669" cy="868819"/>
          </a:xfrm>
          <a:prstGeom prst="frame">
            <a:avLst>
              <a:gd name="adj1" fmla="val 3240"/>
            </a:avLst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94848" y="712922"/>
            <a:ext cx="9701938" cy="566150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 smtClean="0">
                <a:solidFill>
                  <a:srgbClr val="002060"/>
                </a:solidFill>
                <a:latin typeface="Bookman Old Style" pitchFamily="18" charset="0"/>
              </a:rPr>
              <a:t>Педагогический кейс представлен в формате описания реальных ситуаций по соблюдению правил дорожного движения участниками дорожного движения, а так же содержит обучающий компонент в виде ссылки на обучающий мультфильм с любимыми детскими персонажами,  содержащего ситуацию с нарушением правил дорожного движения. Педагогический кейс по структуре включает 3 компонента: 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solidFill>
                  <a:srgbClr val="002060"/>
                </a:solidFill>
                <a:latin typeface="Bookman Old Style" pitchFamily="18" charset="0"/>
              </a:rPr>
              <a:t>описание ситуации на дороге, требующей решения 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solidFill>
                  <a:srgbClr val="002060"/>
                </a:solidFill>
                <a:latin typeface="Bookman Old Style" pitchFamily="18" charset="0"/>
              </a:rPr>
              <a:t> контрольного вопроса по описанной проблеме; 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solidFill>
                  <a:srgbClr val="002060"/>
                </a:solidFill>
                <a:latin typeface="Bookman Old Style" pitchFamily="18" charset="0"/>
              </a:rPr>
              <a:t>-варианты выбора верных и ошибочных вариантов ответа: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solidFill>
                  <a:srgbClr val="002060"/>
                </a:solidFill>
                <a:latin typeface="Bookman Old Style" pitchFamily="18" charset="0"/>
              </a:rPr>
              <a:t> предлагаемое верное решение, вывод и рекомендация.</a:t>
            </a:r>
            <a:endParaRPr lang="ru-RU" sz="24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42" name="Рамка 41"/>
          <p:cNvSpPr/>
          <p:nvPr/>
        </p:nvSpPr>
        <p:spPr>
          <a:xfrm>
            <a:off x="455628" y="1192306"/>
            <a:ext cx="770709" cy="808363"/>
          </a:xfrm>
          <a:prstGeom prst="frame">
            <a:avLst>
              <a:gd name="adj1" fmla="val 3240"/>
            </a:avLst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t="-553" r="-707"/>
          <a:stretch/>
        </p:blipFill>
        <p:spPr>
          <a:xfrm rot="19572826" flipH="1">
            <a:off x="1678149" y="511928"/>
            <a:ext cx="618813" cy="75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706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1035469" y="0"/>
            <a:ext cx="1185017" cy="6858000"/>
          </a:xfrm>
          <a:prstGeom prst="rect">
            <a:avLst/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786103" y="681925"/>
            <a:ext cx="50782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Bookman Old Style" pitchFamily="18" charset="0"/>
                <a:ea typeface="Cambria" panose="02040503050406030204" pitchFamily="18" charset="0"/>
                <a:cs typeface="+mj-cs"/>
              </a:rPr>
              <a:t>Ситуация 1 </a:t>
            </a:r>
            <a:endParaRPr lang="ru-RU" b="1" dirty="0">
              <a:latin typeface="Bookman Old Style" pitchFamily="18" charset="0"/>
              <a:ea typeface="Cambria" panose="02040503050406030204" pitchFamily="18" charset="0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26019" y="584597"/>
            <a:ext cx="35908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H="1">
            <a:off x="7339762" y="250313"/>
            <a:ext cx="3924" cy="160660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7154286" y="203818"/>
            <a:ext cx="308957" cy="299237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Рамка 31"/>
          <p:cNvSpPr/>
          <p:nvPr/>
        </p:nvSpPr>
        <p:spPr>
          <a:xfrm>
            <a:off x="10798905" y="2074183"/>
            <a:ext cx="773163" cy="1009979"/>
          </a:xfrm>
          <a:prstGeom prst="frame">
            <a:avLst>
              <a:gd name="adj1" fmla="val 29010"/>
            </a:avLst>
          </a:prstGeom>
          <a:solidFill>
            <a:srgbClr val="F5B73B"/>
          </a:solidFill>
          <a:ln>
            <a:solidFill>
              <a:srgbClr val="F5B7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220162" y="1122860"/>
            <a:ext cx="0" cy="1056401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6214820" y="445525"/>
            <a:ext cx="308957" cy="299237"/>
          </a:xfrm>
          <a:prstGeom prst="ellipse">
            <a:avLst/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 descr="4z-eT6N5Jto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95946" y="130166"/>
            <a:ext cx="5377911" cy="35852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9" name="Прямоугольник 18"/>
          <p:cNvSpPr/>
          <p:nvPr/>
        </p:nvSpPr>
        <p:spPr>
          <a:xfrm>
            <a:off x="5920353" y="1131376"/>
            <a:ext cx="50524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hlinkClick r:id="rId3"/>
              </a:rPr>
              <a:t>https://www.youtube.com/watch?v=OE7Fv6-G5y0</a:t>
            </a:r>
            <a:r>
              <a:rPr lang="ru-RU" sz="2400" dirty="0" smtClean="0"/>
              <a:t> </a:t>
            </a:r>
          </a:p>
          <a:p>
            <a:pPr algn="ctr"/>
            <a:r>
              <a:rPr lang="ru-RU" sz="2400" b="1" dirty="0" err="1" smtClean="0"/>
              <a:t>Робокар</a:t>
            </a:r>
            <a:r>
              <a:rPr lang="ru-RU" sz="2400" b="1" dirty="0" smtClean="0"/>
              <a:t> Поли Правила дорожного движения. Как играть в мяч. </a:t>
            </a:r>
            <a:endParaRPr lang="ru-RU" sz="24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32474" y="3828081"/>
            <a:ext cx="10709329" cy="2836190"/>
          </a:xfrm>
          <a:prstGeom prst="rect">
            <a:avLst/>
          </a:prstGeom>
          <a:ln>
            <a:solidFill>
              <a:srgbClr val="37998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latin typeface="Bookman Old Style" pitchFamily="18" charset="0"/>
              </a:rPr>
              <a:t>Девочка играла с мячом вблизи проезжей части. Вдруг мяч покатился  на дорогу. Девочка побежала за мячом.</a:t>
            </a:r>
          </a:p>
          <a:p>
            <a:pPr algn="ctr"/>
            <a:r>
              <a:rPr lang="ru-RU" sz="2200" b="1" dirty="0" smtClean="0">
                <a:latin typeface="Bookman Old Style" pitchFamily="18" charset="0"/>
              </a:rPr>
              <a:t>Вопрос </a:t>
            </a:r>
          </a:p>
          <a:p>
            <a:pPr algn="ctr"/>
            <a:r>
              <a:rPr lang="ru-RU" sz="2200" dirty="0" smtClean="0">
                <a:latin typeface="Bookman Old Style" pitchFamily="18" charset="0"/>
              </a:rPr>
              <a:t>Как вы думаете, можно ли выбегать на проезжую часть?</a:t>
            </a:r>
          </a:p>
          <a:p>
            <a:pPr algn="ctr"/>
            <a:r>
              <a:rPr lang="ru-RU" sz="2200" b="1" dirty="0" smtClean="0">
                <a:latin typeface="Bookman Old Style" pitchFamily="18" charset="0"/>
              </a:rPr>
              <a:t>Варианты ответа:</a:t>
            </a:r>
          </a:p>
          <a:p>
            <a:pPr algn="ctr"/>
            <a:r>
              <a:rPr lang="ru-RU" sz="2200" dirty="0" smtClean="0">
                <a:latin typeface="Bookman Old Style" pitchFamily="18" charset="0"/>
              </a:rPr>
              <a:t>-Можно, предварительно посмотрев налево, направо.</a:t>
            </a:r>
          </a:p>
          <a:p>
            <a:pPr algn="ctr"/>
            <a:r>
              <a:rPr lang="ru-RU" sz="2200" dirty="0" smtClean="0">
                <a:latin typeface="Bookman Old Style" pitchFamily="18" charset="0"/>
              </a:rPr>
              <a:t>- Пешеход не должен выходить или выбегать на проезжую часть из-за стоящего транспорта, деревьев, не осмотрев предварительно улицу!</a:t>
            </a:r>
          </a:p>
        </p:txBody>
      </p:sp>
      <p:sp>
        <p:nvSpPr>
          <p:cNvPr id="34" name="Рамка 33"/>
          <p:cNvSpPr/>
          <p:nvPr/>
        </p:nvSpPr>
        <p:spPr>
          <a:xfrm>
            <a:off x="9701940" y="2766446"/>
            <a:ext cx="836908" cy="945397"/>
          </a:xfrm>
          <a:prstGeom prst="frame">
            <a:avLst>
              <a:gd name="adj1" fmla="val 25607"/>
            </a:avLst>
          </a:prstGeom>
          <a:solidFill>
            <a:srgbClr val="F5B73B"/>
          </a:solidFill>
          <a:ln>
            <a:solidFill>
              <a:srgbClr val="F5B7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Рамка 32"/>
          <p:cNvSpPr/>
          <p:nvPr/>
        </p:nvSpPr>
        <p:spPr>
          <a:xfrm>
            <a:off x="10383864" y="2851688"/>
            <a:ext cx="759417" cy="626206"/>
          </a:xfrm>
          <a:prstGeom prst="frame">
            <a:avLst>
              <a:gd name="adj1" fmla="val 30904"/>
            </a:avLst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089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1035469" y="0"/>
            <a:ext cx="1185017" cy="6858000"/>
          </a:xfrm>
          <a:prstGeom prst="rect">
            <a:avLst/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053885" y="216976"/>
            <a:ext cx="9450452" cy="64472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Нельзя выбегать на проезжую часть.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Bookman Old Style" pitchFamily="18" charset="0"/>
              </a:rPr>
              <a:t>Если мяч выкатился на проезжую часть, бежать за ним нельзя.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Bookman Old Style" pitchFamily="18" charset="0"/>
              </a:rPr>
              <a:t>Стоя на тротуаре, дождитесь его полной остановки. Возможно, что он остановится в безопасном месте, откуда его можно будет забрать. Например, у противоположного тротуара. Перейдя дорогу по пешеходному переходу можно дойти до мяча и поднять его, когда рядом не будет машин.</a:t>
            </a:r>
            <a:endParaRPr lang="ru-RU" sz="24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26019" y="584597"/>
            <a:ext cx="35908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660228" y="185980"/>
            <a:ext cx="24446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latin typeface="Bookman Old Style" pitchFamily="18" charset="0"/>
                <a:ea typeface="Cambria" panose="02040503050406030204" pitchFamily="18" charset="0"/>
                <a:cs typeface="+mj-cs"/>
              </a:rPr>
              <a:t>Решение проблемы</a:t>
            </a:r>
            <a:endParaRPr lang="ru-RU" sz="2400" b="1" u="sng" dirty="0">
              <a:latin typeface="Bookman Old Style" pitchFamily="18" charset="0"/>
              <a:ea typeface="Cambria" panose="02040503050406030204" pitchFamily="18" charset="0"/>
              <a:cs typeface="+mj-cs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H="1">
            <a:off x="7339762" y="250313"/>
            <a:ext cx="3924" cy="160660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7185283" y="250313"/>
            <a:ext cx="308957" cy="299237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Рамка 31"/>
          <p:cNvSpPr/>
          <p:nvPr/>
        </p:nvSpPr>
        <p:spPr>
          <a:xfrm>
            <a:off x="7440938" y="5848021"/>
            <a:ext cx="773163" cy="1009979"/>
          </a:xfrm>
          <a:prstGeom prst="frame">
            <a:avLst>
              <a:gd name="adj1" fmla="val 29010"/>
            </a:avLst>
          </a:prstGeom>
          <a:solidFill>
            <a:srgbClr val="F5B73B"/>
          </a:solidFill>
          <a:ln>
            <a:solidFill>
              <a:srgbClr val="F5B7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Рамка 32"/>
          <p:cNvSpPr/>
          <p:nvPr/>
        </p:nvSpPr>
        <p:spPr>
          <a:xfrm>
            <a:off x="6819254" y="5935851"/>
            <a:ext cx="759417" cy="626206"/>
          </a:xfrm>
          <a:prstGeom prst="frame">
            <a:avLst>
              <a:gd name="adj1" fmla="val 30904"/>
            </a:avLst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Рамка 33"/>
          <p:cNvSpPr/>
          <p:nvPr/>
        </p:nvSpPr>
        <p:spPr>
          <a:xfrm>
            <a:off x="6137329" y="5897105"/>
            <a:ext cx="840048" cy="751668"/>
          </a:xfrm>
          <a:prstGeom prst="frame">
            <a:avLst>
              <a:gd name="adj1" fmla="val 25607"/>
            </a:avLst>
          </a:prstGeom>
          <a:solidFill>
            <a:srgbClr val="F5B73B"/>
          </a:solidFill>
          <a:ln>
            <a:solidFill>
              <a:srgbClr val="F5B7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483633" y="1029870"/>
            <a:ext cx="0" cy="1056401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329155" y="925971"/>
            <a:ext cx="308957" cy="299237"/>
          </a:xfrm>
          <a:prstGeom prst="ellipse">
            <a:avLst/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089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1035469" y="0"/>
            <a:ext cx="1185017" cy="6858000"/>
          </a:xfrm>
          <a:prstGeom prst="rect">
            <a:avLst/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625166" y="218541"/>
            <a:ext cx="33476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Bookman Old Style" pitchFamily="18" charset="0"/>
                <a:ea typeface="Cambria" panose="02040503050406030204" pitchFamily="18" charset="0"/>
                <a:cs typeface="+mj-cs"/>
              </a:rPr>
              <a:t>Ситуация 2 </a:t>
            </a:r>
            <a:endParaRPr lang="ru-RU" b="1" dirty="0">
              <a:latin typeface="Bookman Old Style" pitchFamily="18" charset="0"/>
              <a:ea typeface="Cambria" panose="02040503050406030204" pitchFamily="18" charset="0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26019" y="584597"/>
            <a:ext cx="35908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H="1">
            <a:off x="7339762" y="250313"/>
            <a:ext cx="3924" cy="160660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7185283" y="250313"/>
            <a:ext cx="308957" cy="299237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Picture 2" descr="https://cdn.culture.ru/images/e0fd9866-66e2-5a53-971f-92232d19532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77362" y="846032"/>
            <a:ext cx="1073720" cy="88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Рамка 31"/>
          <p:cNvSpPr/>
          <p:nvPr/>
        </p:nvSpPr>
        <p:spPr>
          <a:xfrm>
            <a:off x="10385617" y="2252414"/>
            <a:ext cx="773163" cy="1009979"/>
          </a:xfrm>
          <a:prstGeom prst="frame">
            <a:avLst>
              <a:gd name="adj1" fmla="val 27005"/>
            </a:avLst>
          </a:prstGeom>
          <a:solidFill>
            <a:srgbClr val="F5B73B"/>
          </a:solidFill>
          <a:ln>
            <a:solidFill>
              <a:srgbClr val="F5B7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Рамка 32"/>
          <p:cNvSpPr/>
          <p:nvPr/>
        </p:nvSpPr>
        <p:spPr>
          <a:xfrm>
            <a:off x="9763933" y="2712203"/>
            <a:ext cx="759417" cy="626206"/>
          </a:xfrm>
          <a:prstGeom prst="frame">
            <a:avLst>
              <a:gd name="adj1" fmla="val 30904"/>
            </a:avLst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Рамка 33"/>
          <p:cNvSpPr/>
          <p:nvPr/>
        </p:nvSpPr>
        <p:spPr>
          <a:xfrm>
            <a:off x="9113004" y="2386739"/>
            <a:ext cx="840048" cy="751668"/>
          </a:xfrm>
          <a:prstGeom prst="frame">
            <a:avLst>
              <a:gd name="adj1" fmla="val 25607"/>
            </a:avLst>
          </a:prstGeom>
          <a:solidFill>
            <a:srgbClr val="F5B73B"/>
          </a:solidFill>
          <a:ln>
            <a:solidFill>
              <a:srgbClr val="F5B7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204664" y="1029870"/>
            <a:ext cx="0" cy="1056401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0" y="600506"/>
            <a:ext cx="308957" cy="299237"/>
          </a:xfrm>
          <a:prstGeom prst="ellipse">
            <a:avLst/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 descr="1406524310_1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44081" y="201478"/>
            <a:ext cx="5686238" cy="37908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9" name="Прямоугольник 18"/>
          <p:cNvSpPr/>
          <p:nvPr/>
        </p:nvSpPr>
        <p:spPr>
          <a:xfrm>
            <a:off x="-1" y="4153546"/>
            <a:ext cx="10910807" cy="2704453"/>
          </a:xfrm>
          <a:prstGeom prst="rect">
            <a:avLst/>
          </a:prstGeom>
          <a:ln>
            <a:solidFill>
              <a:srgbClr val="37998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Bookman Old Style" pitchFamily="18" charset="0"/>
              </a:rPr>
              <a:t>Мальчик очень торопился и он решил перейти дорогу по пешеходному переходу. Посмотрел налево, направо и пошел.</a:t>
            </a:r>
          </a:p>
          <a:p>
            <a:pPr algn="ctr"/>
            <a:r>
              <a:rPr lang="ru-RU" sz="2000" dirty="0" smtClean="0">
                <a:latin typeface="Bookman Old Style" pitchFamily="18" charset="0"/>
              </a:rPr>
              <a:t> </a:t>
            </a:r>
            <a:r>
              <a:rPr lang="ru-RU" sz="2000" b="1" dirty="0" smtClean="0">
                <a:latin typeface="Bookman Old Style" pitchFamily="18" charset="0"/>
              </a:rPr>
              <a:t>Вопрос</a:t>
            </a:r>
          </a:p>
          <a:p>
            <a:pPr algn="ctr"/>
            <a:r>
              <a:rPr lang="ru-RU" sz="2000" dirty="0" smtClean="0">
                <a:latin typeface="Bookman Old Style" pitchFamily="18" charset="0"/>
              </a:rPr>
              <a:t> Как вы думаете, правильно ли поступил мальчик?</a:t>
            </a:r>
          </a:p>
          <a:p>
            <a:pPr algn="ctr"/>
            <a:r>
              <a:rPr lang="ru-RU" sz="2000" b="1" dirty="0" smtClean="0">
                <a:latin typeface="Bookman Old Style" pitchFamily="18" charset="0"/>
              </a:rPr>
              <a:t>Варианты ответа:</a:t>
            </a:r>
          </a:p>
          <a:p>
            <a:pPr algn="ctr"/>
            <a:r>
              <a:rPr lang="ru-RU" sz="2000" dirty="0" smtClean="0">
                <a:latin typeface="Bookman Old Style" pitchFamily="18" charset="0"/>
              </a:rPr>
              <a:t>- На нерегулируемых пешеходных переходах можно выходить на проезжую часть дороги, убедившись, что переход будет безопасен</a:t>
            </a:r>
          </a:p>
          <a:p>
            <a:pPr algn="ctr"/>
            <a:r>
              <a:rPr lang="ru-RU" sz="2000" dirty="0" smtClean="0">
                <a:latin typeface="Bookman Old Style" pitchFamily="18" charset="0"/>
              </a:rPr>
              <a:t>-Переходить дорогу можно только на регулируемом перекрёстке.</a:t>
            </a:r>
          </a:p>
          <a:p>
            <a:pPr algn="ctr"/>
            <a:endParaRPr lang="ru-RU" sz="2000" dirty="0" smtClean="0">
              <a:latin typeface="Bookman Old Style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617776" y="841336"/>
            <a:ext cx="42310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Bookman Old Style" pitchFamily="18" charset="0"/>
                <a:hlinkClick r:id="rId4"/>
              </a:rPr>
              <a:t>https://yandex.ru/video/preview/3798872788547272104</a:t>
            </a:r>
            <a:endParaRPr lang="ru-RU" sz="2000" dirty="0" smtClean="0">
              <a:latin typeface="Bookman Old Style" pitchFamily="18" charset="0"/>
            </a:endParaRPr>
          </a:p>
          <a:p>
            <a:r>
              <a:rPr lang="ru-RU" sz="2000" b="1" dirty="0" smtClean="0">
                <a:latin typeface="Bookman Old Style" pitchFamily="18" charset="0"/>
              </a:rPr>
              <a:t>Как правильно переходить дорогу. </a:t>
            </a:r>
            <a:r>
              <a:rPr lang="ru-RU" sz="2000" b="1" dirty="0" err="1" smtClean="0">
                <a:latin typeface="Bookman Old Style" pitchFamily="18" charset="0"/>
              </a:rPr>
              <a:t>Фиксики</a:t>
            </a:r>
            <a:r>
              <a:rPr lang="ru-RU" sz="2000" b="1" dirty="0" smtClean="0">
                <a:latin typeface="Bookman Old Style" pitchFamily="18" charset="0"/>
              </a:rPr>
              <a:t> советы</a:t>
            </a:r>
            <a:endParaRPr lang="ru-RU" sz="2000" b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089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1035469" y="0"/>
            <a:ext cx="1185017" cy="6858000"/>
          </a:xfrm>
          <a:prstGeom prst="rect">
            <a:avLst/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774914" y="246261"/>
            <a:ext cx="10116879" cy="63222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>Прежде чем переходить любую дорогу, надо остановиться на краю тротуара. 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>Внимательно посмотреть налево и направо и выяснить: какая же это дорога — с односторонним или с двусторонним движением.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>Только потом начинать переходить дорогу.</a:t>
            </a:r>
            <a:endParaRPr lang="ru-RU" sz="28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26019" y="584597"/>
            <a:ext cx="35908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629231" y="215265"/>
            <a:ext cx="2196693" cy="854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latin typeface="Bookman Old Style" pitchFamily="18" charset="0"/>
                <a:ea typeface="Cambria" panose="02040503050406030204" pitchFamily="18" charset="0"/>
                <a:cs typeface="+mj-cs"/>
              </a:rPr>
              <a:t>Решение проблемы</a:t>
            </a:r>
            <a:endParaRPr lang="ru-RU" sz="2400" b="1" u="sng" dirty="0">
              <a:latin typeface="Bookman Old Style" pitchFamily="18" charset="0"/>
              <a:ea typeface="Cambria" panose="02040503050406030204" pitchFamily="18" charset="0"/>
              <a:cs typeface="+mj-cs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H="1">
            <a:off x="7339762" y="250313"/>
            <a:ext cx="3924" cy="160660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7185283" y="250313"/>
            <a:ext cx="308957" cy="299237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Рамка 31"/>
          <p:cNvSpPr/>
          <p:nvPr/>
        </p:nvSpPr>
        <p:spPr>
          <a:xfrm>
            <a:off x="6852003" y="5848021"/>
            <a:ext cx="773163" cy="1009979"/>
          </a:xfrm>
          <a:prstGeom prst="frame">
            <a:avLst>
              <a:gd name="adj1" fmla="val 27005"/>
            </a:avLst>
          </a:prstGeom>
          <a:solidFill>
            <a:srgbClr val="F5B73B"/>
          </a:solidFill>
          <a:ln>
            <a:solidFill>
              <a:srgbClr val="F5B7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Рамка 32"/>
          <p:cNvSpPr/>
          <p:nvPr/>
        </p:nvSpPr>
        <p:spPr>
          <a:xfrm>
            <a:off x="7315201" y="5935851"/>
            <a:ext cx="759417" cy="626206"/>
          </a:xfrm>
          <a:prstGeom prst="frame">
            <a:avLst>
              <a:gd name="adj1" fmla="val 30904"/>
            </a:avLst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Рамка 33"/>
          <p:cNvSpPr/>
          <p:nvPr/>
        </p:nvSpPr>
        <p:spPr>
          <a:xfrm>
            <a:off x="7826644" y="6106332"/>
            <a:ext cx="840048" cy="751668"/>
          </a:xfrm>
          <a:prstGeom prst="frame">
            <a:avLst>
              <a:gd name="adj1" fmla="val 25607"/>
            </a:avLst>
          </a:prstGeom>
          <a:solidFill>
            <a:srgbClr val="F5B73B"/>
          </a:solidFill>
          <a:ln>
            <a:solidFill>
              <a:srgbClr val="F5B7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483633" y="1029870"/>
            <a:ext cx="0" cy="1056401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329155" y="925971"/>
            <a:ext cx="308957" cy="299237"/>
          </a:xfrm>
          <a:prstGeom prst="ellipse">
            <a:avLst/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089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1035469" y="0"/>
            <a:ext cx="1185017" cy="6858000"/>
          </a:xfrm>
          <a:prstGeom prst="rect">
            <a:avLst/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578671" y="201476"/>
            <a:ext cx="3115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Ситуация  3 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26019" y="584597"/>
            <a:ext cx="35908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H="1">
            <a:off x="7339762" y="250313"/>
            <a:ext cx="3924" cy="160660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7185283" y="250313"/>
            <a:ext cx="308957" cy="299237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Picture 2" descr="https://cdn.culture.ru/images/e0fd9866-66e2-5a53-971f-92232d19532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77362" y="846032"/>
            <a:ext cx="1073720" cy="88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Рамка 31"/>
          <p:cNvSpPr/>
          <p:nvPr/>
        </p:nvSpPr>
        <p:spPr>
          <a:xfrm>
            <a:off x="9083758" y="3120319"/>
            <a:ext cx="773163" cy="1009979"/>
          </a:xfrm>
          <a:prstGeom prst="frame">
            <a:avLst>
              <a:gd name="adj1" fmla="val 27005"/>
            </a:avLst>
          </a:prstGeom>
          <a:solidFill>
            <a:srgbClr val="F5B73B"/>
          </a:solidFill>
          <a:ln>
            <a:solidFill>
              <a:srgbClr val="F5B7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Рамка 32"/>
          <p:cNvSpPr/>
          <p:nvPr/>
        </p:nvSpPr>
        <p:spPr>
          <a:xfrm>
            <a:off x="9608948" y="3053166"/>
            <a:ext cx="759417" cy="626206"/>
          </a:xfrm>
          <a:prstGeom prst="frame">
            <a:avLst>
              <a:gd name="adj1" fmla="val 30904"/>
            </a:avLst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Рамка 33"/>
          <p:cNvSpPr/>
          <p:nvPr/>
        </p:nvSpPr>
        <p:spPr>
          <a:xfrm>
            <a:off x="10228882" y="2735451"/>
            <a:ext cx="840048" cy="751668"/>
          </a:xfrm>
          <a:prstGeom prst="frame">
            <a:avLst>
              <a:gd name="adj1" fmla="val 25607"/>
            </a:avLst>
          </a:prstGeom>
          <a:solidFill>
            <a:srgbClr val="F5B73B"/>
          </a:solidFill>
          <a:ln>
            <a:solidFill>
              <a:srgbClr val="F5B7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483633" y="1029870"/>
            <a:ext cx="0" cy="1056401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329155" y="925971"/>
            <a:ext cx="308957" cy="299237"/>
          </a:xfrm>
          <a:prstGeom prst="ellipse">
            <a:avLst/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 descr="092-1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61059" y="163897"/>
            <a:ext cx="6073693" cy="40433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9" name="Прямоугольник 18"/>
          <p:cNvSpPr/>
          <p:nvPr/>
        </p:nvSpPr>
        <p:spPr>
          <a:xfrm>
            <a:off x="0" y="4293031"/>
            <a:ext cx="10879810" cy="2564970"/>
          </a:xfrm>
          <a:prstGeom prst="rect">
            <a:avLst/>
          </a:prstGeom>
          <a:ln>
            <a:solidFill>
              <a:srgbClr val="37998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dirty="0" smtClean="0">
              <a:latin typeface="Bookman Old Style" pitchFamily="18" charset="0"/>
            </a:endParaRPr>
          </a:p>
          <a:p>
            <a:pPr algn="ctr"/>
            <a:endParaRPr lang="ru-RU" sz="2000" dirty="0" smtClean="0">
              <a:latin typeface="Bookman Old Style" pitchFamily="18" charset="0"/>
            </a:endParaRPr>
          </a:p>
          <a:p>
            <a:pPr algn="ctr"/>
            <a:r>
              <a:rPr lang="ru-RU" sz="2000" dirty="0" smtClean="0">
                <a:latin typeface="Bookman Old Style" pitchFamily="18" charset="0"/>
              </a:rPr>
              <a:t>Дети играют вблизи дороги.</a:t>
            </a:r>
          </a:p>
          <a:p>
            <a:pPr algn="ctr"/>
            <a:r>
              <a:rPr lang="ru-RU" sz="2000" b="1" dirty="0" smtClean="0">
                <a:latin typeface="Bookman Old Style" pitchFamily="18" charset="0"/>
              </a:rPr>
              <a:t>Вопрос</a:t>
            </a:r>
          </a:p>
          <a:p>
            <a:pPr algn="ctr"/>
            <a:r>
              <a:rPr lang="ru-RU" sz="2000" dirty="0" smtClean="0">
                <a:latin typeface="Bookman Old Style" pitchFamily="18" charset="0"/>
              </a:rPr>
              <a:t>Как вы думаете, правильно ли поступают дети?</a:t>
            </a:r>
          </a:p>
          <a:p>
            <a:pPr algn="ctr"/>
            <a:r>
              <a:rPr lang="ru-RU" sz="2000" b="1" dirty="0" smtClean="0">
                <a:latin typeface="Bookman Old Style" pitchFamily="18" charset="0"/>
              </a:rPr>
              <a:t>Варианты ответов:</a:t>
            </a:r>
          </a:p>
          <a:p>
            <a:pPr algn="ctr">
              <a:buFontTx/>
              <a:buChar char="-"/>
            </a:pPr>
            <a:r>
              <a:rPr lang="ru-RU" sz="2000" dirty="0" smtClean="0">
                <a:latin typeface="Bookman Old Style" pitchFamily="18" charset="0"/>
              </a:rPr>
              <a:t>можно, не выбегая </a:t>
            </a:r>
            <a:r>
              <a:rPr lang="ru-RU" sz="2000" smtClean="0">
                <a:latin typeface="Bookman Old Style" pitchFamily="18" charset="0"/>
              </a:rPr>
              <a:t>на проезжую часть.</a:t>
            </a:r>
            <a:endParaRPr lang="ru-RU" sz="2000" dirty="0" smtClean="0">
              <a:latin typeface="Bookman Old Style" pitchFamily="18" charset="0"/>
            </a:endParaRPr>
          </a:p>
          <a:p>
            <a:pPr algn="ctr">
              <a:buFontTx/>
              <a:buChar char="-"/>
            </a:pPr>
            <a:r>
              <a:rPr lang="ru-RU" sz="2000" dirty="0" smtClean="0">
                <a:latin typeface="Bookman Old Style" pitchFamily="18" charset="0"/>
              </a:rPr>
              <a:t> </a:t>
            </a:r>
            <a:r>
              <a:rPr lang="ru-RU" sz="2000" dirty="0" smtClean="0">
                <a:latin typeface="Bookman Old Style" pitchFamily="18" charset="0"/>
              </a:rPr>
              <a:t>нельзя играть на тротуарах и проезжей части улицы или дороги – это  </a:t>
            </a:r>
            <a:r>
              <a:rPr lang="ru-RU" sz="2000" dirty="0" err="1" smtClean="0">
                <a:latin typeface="Bookman Old Style" pitchFamily="18" charset="0"/>
              </a:rPr>
              <a:t>мещает</a:t>
            </a:r>
            <a:r>
              <a:rPr lang="ru-RU" sz="2000" dirty="0" smtClean="0">
                <a:latin typeface="Bookman Old Style" pitchFamily="18" charset="0"/>
              </a:rPr>
              <a:t> пешеходам и движению транспорта.</a:t>
            </a:r>
            <a:endParaRPr lang="ru-RU" sz="2000" dirty="0" smtClean="0">
              <a:latin typeface="Bookman Old Style" pitchFamily="18" charset="0"/>
            </a:endParaRPr>
          </a:p>
          <a:p>
            <a:pPr algn="ctr"/>
            <a:endParaRPr lang="ru-RU" sz="2000" dirty="0" smtClean="0">
              <a:latin typeface="Bookman Old Style" pitchFamily="18" charset="0"/>
            </a:endParaRPr>
          </a:p>
          <a:p>
            <a:pPr algn="ctr"/>
            <a:endParaRPr lang="ru-RU" sz="2000" dirty="0" smtClean="0">
              <a:latin typeface="Bookman Old Style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563173" y="865322"/>
            <a:ext cx="3394129" cy="16299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hlinkClick r:id="rId4"/>
              </a:rPr>
              <a:t>https://www.youtube.com/watch?v=v-rTe0Gl8vU</a:t>
            </a:r>
            <a:r>
              <a:rPr lang="ru-RU" sz="2000" dirty="0" smtClean="0"/>
              <a:t>  </a:t>
            </a:r>
            <a:r>
              <a:rPr lang="ru-RU" sz="2000" b="1" dirty="0" smtClean="0"/>
              <a:t>Азбука безопасности. Уроки тётушки Совы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213089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1035469" y="0"/>
            <a:ext cx="1185017" cy="6858000"/>
          </a:xfrm>
          <a:prstGeom prst="rect">
            <a:avLst/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914401" y="277259"/>
            <a:ext cx="9961894" cy="63222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>Нельзя детям играть вблизи дорог и на проезжей части. 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>Дети должны знать, что все игры должны проходить в специально отведённых местах.</a:t>
            </a:r>
            <a:endParaRPr lang="ru-RU" sz="28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26019" y="584597"/>
            <a:ext cx="35908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H="1">
            <a:off x="7339762" y="250313"/>
            <a:ext cx="3924" cy="160660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7185283" y="250313"/>
            <a:ext cx="308957" cy="299237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Рамка 31"/>
          <p:cNvSpPr/>
          <p:nvPr/>
        </p:nvSpPr>
        <p:spPr>
          <a:xfrm>
            <a:off x="7471935" y="5646543"/>
            <a:ext cx="773163" cy="1009979"/>
          </a:xfrm>
          <a:prstGeom prst="frame">
            <a:avLst>
              <a:gd name="adj1" fmla="val 27005"/>
            </a:avLst>
          </a:prstGeom>
          <a:solidFill>
            <a:srgbClr val="F5B73B"/>
          </a:solidFill>
          <a:ln>
            <a:solidFill>
              <a:srgbClr val="F5B7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Рамка 32"/>
          <p:cNvSpPr/>
          <p:nvPr/>
        </p:nvSpPr>
        <p:spPr>
          <a:xfrm>
            <a:off x="7904135" y="5920353"/>
            <a:ext cx="759417" cy="626206"/>
          </a:xfrm>
          <a:prstGeom prst="frame">
            <a:avLst>
              <a:gd name="adj1" fmla="val 30904"/>
            </a:avLst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Рамка 33"/>
          <p:cNvSpPr/>
          <p:nvPr/>
        </p:nvSpPr>
        <p:spPr>
          <a:xfrm>
            <a:off x="8570563" y="5540644"/>
            <a:ext cx="840048" cy="751668"/>
          </a:xfrm>
          <a:prstGeom prst="frame">
            <a:avLst>
              <a:gd name="adj1" fmla="val 25607"/>
            </a:avLst>
          </a:prstGeom>
          <a:solidFill>
            <a:srgbClr val="F5B73B"/>
          </a:solidFill>
          <a:ln>
            <a:solidFill>
              <a:srgbClr val="F5B7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483633" y="1029870"/>
            <a:ext cx="0" cy="1056401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329155" y="925971"/>
            <a:ext cx="308957" cy="299237"/>
          </a:xfrm>
          <a:prstGeom prst="ellipse">
            <a:avLst/>
          </a:prstGeom>
          <a:solidFill>
            <a:srgbClr val="379986"/>
          </a:solidFill>
          <a:ln>
            <a:solidFill>
              <a:srgbClr val="379986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7629232" y="387457"/>
            <a:ext cx="24446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latin typeface="Bookman Old Style" pitchFamily="18" charset="0"/>
                <a:ea typeface="Cambria" panose="02040503050406030204" pitchFamily="18" charset="0"/>
                <a:cs typeface="+mj-cs"/>
              </a:rPr>
              <a:t>Решение проблемы</a:t>
            </a:r>
            <a:endParaRPr lang="ru-RU" sz="2400" b="1" u="sng" dirty="0">
              <a:latin typeface="Bookman Old Style" pitchFamily="18" charset="0"/>
              <a:ea typeface="Cambria" panose="02040503050406030204" pitchFamily="18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089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</TotalTime>
  <Words>472</Words>
  <Application>Microsoft Office PowerPoint</Application>
  <PresentationFormat>Произвольный</PresentationFormat>
  <Paragraphs>54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Муниципальное бюджетное учреждение дополнительного образования «Дом детского творчества» муниципального образования «Лениногорский муниципальный район» Республики Татарстан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автономное учреждение дополнительного образования г. Набережные Челны «Дом детского творчества №15»</dc:title>
  <dc:creator>Лена</dc:creator>
  <cp:lastModifiedBy>My</cp:lastModifiedBy>
  <cp:revision>194</cp:revision>
  <dcterms:created xsi:type="dcterms:W3CDTF">2023-08-20T17:19:43Z</dcterms:created>
  <dcterms:modified xsi:type="dcterms:W3CDTF">2024-04-01T07:49:51Z</dcterms:modified>
</cp:coreProperties>
</file>